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6" r:id="rId14"/>
    <p:sldId id="271" r:id="rId15"/>
    <p:sldId id="272" r:id="rId16"/>
    <p:sldId id="273" r:id="rId17"/>
    <p:sldId id="274" r:id="rId18"/>
    <p:sldId id="275" r:id="rId19"/>
    <p:sldId id="270" r:id="rId20"/>
    <p:sldId id="279" r:id="rId21"/>
    <p:sldId id="277" r:id="rId22"/>
    <p:sldId id="265" r:id="rId23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45" autoAdjust="0"/>
  </p:normalViewPr>
  <p:slideViewPr>
    <p:cSldViewPr>
      <p:cViewPr varScale="1">
        <p:scale>
          <a:sx n="105" d="100"/>
          <a:sy n="105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895E-9F51-4138-A36B-D50F6773510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B26E-C9DE-4C83-9062-A5BA87F7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895E-9F51-4138-A36B-D50F6773510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B26E-C9DE-4C83-9062-A5BA87F7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895E-9F51-4138-A36B-D50F6773510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B26E-C9DE-4C83-9062-A5BA87F7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895E-9F51-4138-A36B-D50F6773510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B26E-C9DE-4C83-9062-A5BA87F7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895E-9F51-4138-A36B-D50F6773510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B26E-C9DE-4C83-9062-A5BA87F7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895E-9F51-4138-A36B-D50F6773510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B26E-C9DE-4C83-9062-A5BA87F7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895E-9F51-4138-A36B-D50F6773510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B26E-C9DE-4C83-9062-A5BA87F7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895E-9F51-4138-A36B-D50F6773510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B26E-C9DE-4C83-9062-A5BA87F7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895E-9F51-4138-A36B-D50F6773510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B26E-C9DE-4C83-9062-A5BA87F7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895E-9F51-4138-A36B-D50F6773510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B26E-C9DE-4C83-9062-A5BA87F7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895E-9F51-4138-A36B-D50F6773510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B26E-C9DE-4C83-9062-A5BA87F7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895E-9F51-4138-A36B-D50F6773510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2B26E-C9DE-4C83-9062-A5BA87F7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5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6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6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6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758253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Определение модуля скорости приповерхностного ветра по данным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многочастотного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радиометра-спектрометра МИРС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4071942"/>
            <a:ext cx="4500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Садовский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Илья  (ИКИ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РАН,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ВлГУ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Ilya_Nik_Sad@mail.ru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Сазонов Дмитрий  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ИКИ РАН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1027" name="Object 4"/>
          <p:cNvGraphicFramePr>
            <a:graphicFrameLocks noGrp="1" noChangeAspect="1"/>
          </p:cNvGraphicFramePr>
          <p:nvPr/>
        </p:nvGraphicFramePr>
        <p:xfrm>
          <a:off x="1922482" y="6429396"/>
          <a:ext cx="838200" cy="334963"/>
        </p:xfrm>
        <a:graphic>
          <a:graphicData uri="http://schemas.openxmlformats.org/presentationml/2006/ole">
            <p:oleObj spid="_x0000_s1027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Grp="1" noChangeAspect="1"/>
          </p:cNvGraphicFramePr>
          <p:nvPr/>
        </p:nvGraphicFramePr>
        <p:xfrm>
          <a:off x="2786082" y="6448446"/>
          <a:ext cx="4572000" cy="315913"/>
        </p:xfrm>
        <a:graphic>
          <a:graphicData uri="http://schemas.openxmlformats.org/presentationml/2006/ole">
            <p:oleObj spid="_x0000_s1028" name="CorelPhotoPaint.Image.7" r:id="rId4" imgW="5476190" imgH="3808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24578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24579" name="CorelPhotoPaint.Image.7" r:id="rId4" imgW="5476190" imgH="380852" progId="">
              <p:embed/>
            </p:oleObj>
          </a:graphicData>
        </a:graphic>
      </p:graphicFrame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84" name="Object 8"/>
          <p:cNvGraphicFramePr>
            <a:graphicFrameLocks/>
          </p:cNvGraphicFramePr>
          <p:nvPr/>
        </p:nvGraphicFramePr>
        <p:xfrm>
          <a:off x="1428728" y="3357562"/>
          <a:ext cx="6251575" cy="2928938"/>
        </p:xfrm>
        <a:graphic>
          <a:graphicData uri="http://schemas.openxmlformats.org/presentationml/2006/ole">
            <p:oleObj spid="_x0000_s24584" name="Plot" r:id="rId5" imgW="14783105" imgH="6508699" progId="Grapher.Document">
              <p:embed/>
            </p:oleObj>
          </a:graphicData>
        </a:graphic>
      </p:graphicFrame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3000364" y="663574"/>
          <a:ext cx="2860675" cy="2622550"/>
        </p:xfrm>
        <a:graphic>
          <a:graphicData uri="http://schemas.openxmlformats.org/presentationml/2006/ole">
            <p:oleObj spid="_x0000_s24587" name="Plot" r:id="rId6" imgW="7116775" imgH="6519672" progId="Grapher.Document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9656" y="71414"/>
            <a:ext cx="525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Изменение профиля температуры атмосферы: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25602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25603" name="CorelPhotoPaint.Image.7" r:id="rId4" imgW="5476190" imgH="38085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656" y="71414"/>
            <a:ext cx="624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Изменение интегрального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паросодержания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атмосферы: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7" name="Object 7"/>
          <p:cNvGraphicFramePr>
            <a:graphicFrameLocks/>
          </p:cNvGraphicFramePr>
          <p:nvPr/>
        </p:nvGraphicFramePr>
        <p:xfrm>
          <a:off x="1552596" y="827087"/>
          <a:ext cx="5948362" cy="2601913"/>
        </p:xfrm>
        <a:graphic>
          <a:graphicData uri="http://schemas.openxmlformats.org/presentationml/2006/ole">
            <p:oleObj spid="_x0000_s25607" name="Plot" r:id="rId5" imgW="14749272" imgH="6508699" progId="Grapher.Document">
              <p:embed/>
            </p:oleObj>
          </a:graphicData>
        </a:graphic>
      </p:graphicFrame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9" name="Object 9"/>
          <p:cNvGraphicFramePr>
            <a:graphicFrameLocks/>
          </p:cNvGraphicFramePr>
          <p:nvPr/>
        </p:nvGraphicFramePr>
        <p:xfrm>
          <a:off x="1571604" y="3786190"/>
          <a:ext cx="5948363" cy="2601912"/>
        </p:xfrm>
        <a:graphic>
          <a:graphicData uri="http://schemas.openxmlformats.org/presentationml/2006/ole">
            <p:oleObj spid="_x0000_s25609" name="Plot" r:id="rId6" imgW="14749272" imgH="6508699" progId="Grapher.Document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43240" y="487900"/>
            <a:ext cx="285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Трохимовский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Ю.Г., 1997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3441142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Meissner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Wentz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26626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26627" name="CorelPhotoPaint.Image.7" r:id="rId4" imgW="5476190" imgH="38085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06" y="-24"/>
            <a:ext cx="89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Расчетные значения ошибки восстановления модуля вектора скорости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по модели [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Трохимовский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Ю.Г., 1997]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834" y="650954"/>
          <a:ext cx="6096000" cy="57923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97170">
                <a:tc row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Частота, ГГц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Скорость ветра, м/с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1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0÷4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4÷12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12÷20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192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ТПО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10,65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0,63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0,43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0,11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0,68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0,46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0,23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0,14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1,21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0,82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0,42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0,26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192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СПО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10,65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046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0,008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0,001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0,002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r>
                        <a:rPr lang="en-US" sz="11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0,009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0,001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0,002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0,09</a:t>
                      </a:r>
                      <a:r>
                        <a:rPr lang="en-US" sz="11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0,016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0,002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0,003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192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Профиль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температуры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10,65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053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055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051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0,146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0,061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0,062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0,056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0,161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0,114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0,115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0,095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0,275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192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Влажность атмосферы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(20 г/м*3)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10,65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0,042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0,087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0,448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0,376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0,049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0,102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0,538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0,442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0,095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0,194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1,003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0,802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19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Влажность атмосферы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(40 г/м*3)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10,65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0,053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0,105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0,414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0,416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0,062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0,123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0,502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0,481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0,120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0,235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0,922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0,854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19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Влажность атмосферы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(60 г/м*3)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10,65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,063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0,121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0,391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0,446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0,075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0,141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0,475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0,505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0,144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0,27</a:t>
                      </a: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0,864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0,876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192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Чувствитель-ность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РП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10,65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0,056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0,185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0,261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0,155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0,061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0,207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0,315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0,185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0,116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0,380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0,590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0,340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35842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3584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35843" name="CorelPhotoPaint.Image.7" r:id="rId4" imgW="5476190" imgH="380852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406" y="-24"/>
            <a:ext cx="89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Расчетные значения ошибки восстановления модуля вектора скорости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по модели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Meissner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Wentz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2012]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34" y="642918"/>
          <a:ext cx="6096000" cy="57923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97170">
                <a:tc row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Частота, ГГц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Скорость ветра, м/с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1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0÷4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4÷12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12÷20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192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ТПО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6,8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10,65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18,5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0,88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0,78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0,07</a:t>
                      </a:r>
                    </a:p>
                  </a:txBody>
                  <a:tcPr marL="68580" marR="68580" marT="0" marB="0"/>
                </a:tc>
              </a:tr>
              <a:tr h="7192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СПО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6,8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10,65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18,5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0,035</a:t>
                      </a:r>
                    </a:p>
                  </a:txBody>
                  <a:tcPr marL="68580" marR="68580" marT="0" marB="0"/>
                </a:tc>
              </a:tr>
              <a:tr h="7192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Профиль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температуры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6,8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10,65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18,5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192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Влажность атмосферы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(20 г/м*3)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6,8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10,65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18,5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0,400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0,331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0,096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0,421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0,084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0,470</a:t>
                      </a:r>
                    </a:p>
                  </a:txBody>
                  <a:tcPr marL="68580" marR="68580" marT="0" marB="0"/>
                </a:tc>
              </a:tr>
              <a:tr h="719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Влажность атмосферы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(40 г/м*3)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6,8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10,65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18,5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0,057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0,342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0,472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0,397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0,091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0,476</a:t>
                      </a:r>
                    </a:p>
                  </a:txBody>
                  <a:tcPr marL="68580" marR="68580" marT="0" marB="0"/>
                </a:tc>
              </a:tr>
              <a:tr h="719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Влажность атмосферы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(60 г/м*3)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6,8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10,65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18,5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0,422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0,378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0,494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0,492</a:t>
                      </a:r>
                    </a:p>
                  </a:txBody>
                  <a:tcPr marL="68580" marR="68580" marT="0" marB="0"/>
                </a:tc>
              </a:tr>
              <a:tr h="7192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Чувствитель-ность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РП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6,8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10,65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18,5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0,341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0,412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0,270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28674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28675" name="CorelPhotoPaint.Image.7" r:id="rId4" imgW="5476190" imgH="380852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06" y="-24"/>
            <a:ext cx="892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Влияние эффекта азимутальной анизотропии собственного излучения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7" name="Object 5"/>
          <p:cNvGraphicFramePr>
            <a:graphicFrameLocks/>
          </p:cNvGraphicFramePr>
          <p:nvPr/>
        </p:nvGraphicFramePr>
        <p:xfrm>
          <a:off x="598515" y="1071546"/>
          <a:ext cx="7902575" cy="3606800"/>
        </p:xfrm>
        <a:graphic>
          <a:graphicData uri="http://schemas.openxmlformats.org/presentationml/2006/ole">
            <p:oleObj spid="_x0000_s28677" name="Plot" r:id="rId5" imgW="14223492" imgH="6493154" progId="Grapher.Document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472" y="4903785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Elfouhaily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 Т.,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Chapron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 В.,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Katsaros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 К.,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Vandemark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 D. A unified directional spectrum for long and short wind-driven waves // J. Geophysical Research. 1997. V. 102. P. 15.781–15.796.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Скорость ветра на высоте 10 м над уровнем морской поверхности: 10 м/с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29698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29699" name="CorelPhotoPaint.Image.7" r:id="rId4" imgW="5476190" imgH="38085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06" y="-24"/>
            <a:ext cx="892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Влияние эффекта азимутальной анизотропии собственного излучения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428728" y="1857364"/>
          <a:ext cx="2000250" cy="381000"/>
        </p:xfrm>
        <a:graphic>
          <a:graphicData uri="http://schemas.openxmlformats.org/presentationml/2006/ole">
            <p:oleObj spid="_x0000_s29702" name="Equation" r:id="rId5" imgW="1333440" imgH="253800" progId="Equation.DSMT4">
              <p:embed/>
            </p:oleObj>
          </a:graphicData>
        </a:graphic>
      </p:graphicFrame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5072066" y="3357562"/>
          <a:ext cx="2965450" cy="2903538"/>
        </p:xfrm>
        <a:graphic>
          <a:graphicData uri="http://schemas.openxmlformats.org/presentationml/2006/ole">
            <p:oleObj spid="_x0000_s29704" name="Plot" r:id="rId6" imgW="6634886" imgH="6493154" progId="Grapher.Document">
              <p:embed/>
            </p:oleObj>
          </a:graphicData>
        </a:graphic>
      </p:graphicFrame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5072066" y="428604"/>
          <a:ext cx="2965450" cy="2903538"/>
        </p:xfrm>
        <a:graphic>
          <a:graphicData uri="http://schemas.openxmlformats.org/presentationml/2006/ole">
            <p:oleObj spid="_x0000_s29706" name="Plot" r:id="rId7" imgW="6634886" imgH="6493154" progId="Grapher.Document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796921" y="4762512"/>
          <a:ext cx="3203575" cy="381000"/>
        </p:xfrm>
        <a:graphic>
          <a:graphicData uri="http://schemas.openxmlformats.org/presentationml/2006/ole">
            <p:oleObj spid="_x0000_s29708" name="Equation" r:id="rId8" imgW="2133360" imgH="2538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00100" y="1428736"/>
            <a:ext cx="285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Трохимовский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Ю.Г., 1997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7539" y="4357694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Meissner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Wentz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30722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30723" name="CorelPhotoPaint.Image.7" r:id="rId4" imgW="5476190" imgH="380852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06" y="-24"/>
            <a:ext cx="892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Влияние эффекта азимутальной анизотропии собственного излучения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5" name="Object 5"/>
          <p:cNvGraphicFramePr>
            <a:graphicFrameLocks/>
          </p:cNvGraphicFramePr>
          <p:nvPr/>
        </p:nvGraphicFramePr>
        <p:xfrm>
          <a:off x="4786314" y="431800"/>
          <a:ext cx="3033713" cy="2925762"/>
        </p:xfrm>
        <a:graphic>
          <a:graphicData uri="http://schemas.openxmlformats.org/presentationml/2006/ole">
            <p:oleObj spid="_x0000_s30725" name="Plot" r:id="rId5" imgW="6760159" imgH="6508699" progId="Grapher.Document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6573" y="1845222"/>
            <a:ext cx="285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Трохимовский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Ю.Г., 1997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3291" y="4643446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Meissner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Wentz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9" name="Object 9"/>
          <p:cNvGraphicFramePr>
            <a:graphicFrameLocks/>
          </p:cNvGraphicFramePr>
          <p:nvPr/>
        </p:nvGraphicFramePr>
        <p:xfrm>
          <a:off x="4786314" y="3429000"/>
          <a:ext cx="3033712" cy="2925763"/>
        </p:xfrm>
        <a:graphic>
          <a:graphicData uri="http://schemas.openxmlformats.org/presentationml/2006/ole">
            <p:oleObj spid="_x0000_s30729" name="Plot" r:id="rId6" imgW="6760159" imgH="6508699" progId="Grapher.Document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42844" y="3143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Неопределенность направления ветрового потока ±180º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31746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31747" name="CorelPhotoPaint.Image.7" r:id="rId4" imgW="5476190" imgH="38085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06" y="-24"/>
            <a:ext cx="892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Влияние эффекта азимутальной анизотропии собственного излучения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389" y="2370752"/>
          <a:ext cx="8570891" cy="28441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7520"/>
                <a:gridCol w="1500198"/>
                <a:gridCol w="1571636"/>
                <a:gridCol w="1427093"/>
                <a:gridCol w="1214444"/>
              </a:tblGrid>
              <a:tr h="4406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Модель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Частота, ГГц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Скорость ветра, м/с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0÷4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4÷12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12÷20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9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Трохимовский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Ю.Г., 1997]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10,65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0,575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0,321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0,121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0,213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0,709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0,142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0,156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2,059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1,607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0,251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0,309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9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1400" dirty="0" err="1">
                          <a:latin typeface="Arial" pitchFamily="34" charset="0"/>
                          <a:cs typeface="Arial" pitchFamily="34" charset="0"/>
                        </a:rPr>
                        <a:t>Meissner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&amp;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Wentz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, 2012]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10,65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</a:p>
                    <a:p>
                      <a:pPr marL="405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0,006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0,034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0,299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0,281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0,283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0,309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0,812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0,889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0,727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0,691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14546" y="14967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Неопределенность направления ветрового потока ±20º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32770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32771" name="CorelPhotoPaint.Image.7" r:id="rId4" imgW="5476190" imgH="380852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06" y="-24"/>
            <a:ext cx="892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Используемые приближения и ограничения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50" y="1000108"/>
            <a:ext cx="87154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Верификация моделей, закладываемых при обработке спутниковых данных, имеет наибольшую эффективность уже после начала плановых измерений с борта ИСЗ.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Точность решения задачи может быть повышена путем привлечения данных проекта "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NCEP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NCAR Reanalysis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Итоговый алгоритм восстановления будет основан на совместном использовании всех частотных каналов.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более 80% поверхности Мирового Океана характерные значения скорости приповерхностного ветра лежат в пределах от 3 до 12 м/с, а наиболее часто встречающееся значение лежит в области 8-9 м/с.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Привлечение данных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реанализа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 обработке данных прибора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AMSR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позволило уменьшить ошибку восстановления ТПО при использовании частотного канала 7 ГГц до уровня ±0,5 К в области экваториальных и средних широт.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Положительный опыт миссии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AQUARIUS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SAC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наглядно продемонстрировал, что современные радиометрические системы способны определять соленость с точностью ±0,25‰.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27650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27651" name="CorelPhotoPaint.Image.7" r:id="rId4" imgW="5476190" imgH="38085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06" y="-24"/>
            <a:ext cx="892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Используемые приближения и ограничения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50" y="714356"/>
            <a:ext cx="87154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dirty="0" smtClean="0">
                <a:latin typeface="Arial" pitchFamily="34" charset="0"/>
                <a:cs typeface="Arial" pitchFamily="34" charset="0"/>
              </a:rPr>
              <a:t>7. Исходя из задач КЭ «Конвергенция», при оценке влияния вариаций профиля температуры атмосферы, последнюю следует рассматривать как совокупность 5 независимых слоев, с точностью определения физической температуры каждого слоя ±2К. </a:t>
            </a:r>
          </a:p>
          <a:p>
            <a:pPr marL="342900" indent="-342900" algn="just"/>
            <a:r>
              <a:rPr lang="ru-RU" dirty="0" smtClean="0">
                <a:latin typeface="Arial" pitchFamily="34" charset="0"/>
                <a:cs typeface="Arial" pitchFamily="34" charset="0"/>
              </a:rPr>
              <a:t>8. Аналогичное замечание может быть сделано при анализе влияния высотного распределения влажности. В данном случае имеем 8 слоев с точностью определения влажности на уровне ±15% от их истинных значений.</a:t>
            </a:r>
          </a:p>
          <a:p>
            <a:pPr marL="342900" indent="-342900" algn="just"/>
            <a:r>
              <a:rPr lang="ru-RU" dirty="0" smtClean="0">
                <a:latin typeface="Arial" pitchFamily="34" charset="0"/>
                <a:cs typeface="Arial" pitchFamily="34" charset="0"/>
              </a:rPr>
              <a:t>9. В виду отсутствия в модели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Meissner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Wentz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2012] высотного профиля температуры в качестве входного параметра в итоговых оценках использованы результаты, полученные для модели [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Трохимовский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Ю.Г., 1997].</a:t>
            </a:r>
          </a:p>
          <a:p>
            <a:pPr marL="342900" indent="-342900" algn="just"/>
            <a:r>
              <a:rPr lang="ru-RU" dirty="0" smtClean="0">
                <a:latin typeface="Arial" pitchFamily="34" charset="0"/>
                <a:cs typeface="Arial" pitchFamily="34" charset="0"/>
              </a:rPr>
              <a:t>10. При получении итоговых оценок точности восстановления скорости ветра в рамках модели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Meissner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Wentz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2012], опираясь на результаты работы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Hilburn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FJ Wentz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 Mears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Meissner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DK Smith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2010,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Description of Remote Sensing Systems Version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-7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geophysical retrievals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presented at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17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Conference on Satellite Meteorology and Oceanography and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17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Conference on Air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Sea Interaction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Annapolis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.], точность определения интегральной влажности атмосферы выбрана равной ±1,5 кг/м³.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2052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2053" name="CorelPhotoPaint.Image.7" r:id="rId4" imgW="5476190" imgH="380852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558" y="71414"/>
            <a:ext cx="164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Цель работы: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500174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Теоретическое обоснование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возможности решения задачи восстановления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модуля вектора скорости приповерхностного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ветра на основе спутниковых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многочастотных радиополяриметрических измерений.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Определении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потенциальной точности получаемых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решений.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40962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40963" name="CorelPhotoPaint.Image.7" r:id="rId4" imgW="5476190" imgH="380852" progId="">
              <p:embed/>
            </p:oleObj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406" y="1357298"/>
          <a:ext cx="8929750" cy="2032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5950"/>
                <a:gridCol w="1785950"/>
                <a:gridCol w="1785950"/>
                <a:gridCol w="1785950"/>
                <a:gridCol w="1785950"/>
              </a:tblGrid>
              <a:tr h="25518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Частота, ГГц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5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10,65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5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ТПО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0,341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0,231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0,116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0,071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5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Соленость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0,01275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0,00225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0,00025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0,00050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5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Профиль температуры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0,059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0,072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0,074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0,231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5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Профиль влажности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0,125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0,240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0,811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0,929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5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Чувствительность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0,061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0,207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0,315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0,185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5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Направление ветра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0,709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0,458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0,142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0,156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1406" y="4182767"/>
          <a:ext cx="8929750" cy="2032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5950"/>
                <a:gridCol w="1785950"/>
                <a:gridCol w="1785950"/>
                <a:gridCol w="1785950"/>
                <a:gridCol w="1785950"/>
              </a:tblGrid>
              <a:tr h="25518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Частота, ГГц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5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10,65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5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ТПО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0,440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0,320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0,015</a:t>
                      </a:r>
                    </a:p>
                  </a:txBody>
                  <a:tcPr marL="68580" marR="68580" marT="0" marB="0" anchor="ctr"/>
                </a:tc>
              </a:tr>
              <a:tr h="255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Соленость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0,00025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0,00525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0,00025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0,00650</a:t>
                      </a:r>
                    </a:p>
                  </a:txBody>
                  <a:tcPr marL="68580" marR="68580" marT="0" marB="0" anchor="ctr"/>
                </a:tc>
              </a:tr>
              <a:tr h="245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Профиль температуры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0,231</a:t>
                      </a:r>
                    </a:p>
                  </a:txBody>
                  <a:tcPr marL="68580" marR="68580" marT="0" marB="0" anchor="ctr"/>
                </a:tc>
              </a:tr>
              <a:tr h="255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Интегральная влажность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0,708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0,596</a:t>
                      </a:r>
                    </a:p>
                  </a:txBody>
                  <a:tcPr marL="68580" marR="68580" marT="0" marB="0" anchor="ctr"/>
                </a:tc>
              </a:tr>
              <a:tr h="255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Чувствительность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0,341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0,200</a:t>
                      </a:r>
                    </a:p>
                  </a:txBody>
                  <a:tcPr marL="68580" marR="68580" marT="0" marB="0" anchor="ctr"/>
                </a:tc>
              </a:tr>
              <a:tr h="255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Направление ветра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0,309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2844" y="928670"/>
            <a:ext cx="29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[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Трохимовский</a:t>
            </a: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>
                <a:latin typeface="Arial" pitchFamily="34" charset="0"/>
                <a:cs typeface="Arial" pitchFamily="34" charset="0"/>
              </a:rPr>
              <a:t>Ю.Г., 1997]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6" y="3714752"/>
            <a:ext cx="275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[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Meissner</a:t>
            </a:r>
            <a:r>
              <a:rPr lang="ru-RU" dirty="0">
                <a:latin typeface="Arial" pitchFamily="34" charset="0"/>
                <a:cs typeface="Arial" pitchFamily="34" charset="0"/>
              </a:rPr>
              <a:t>&amp;</a:t>
            </a:r>
            <a:r>
              <a:rPr lang="en-US" dirty="0">
                <a:latin typeface="Arial" pitchFamily="34" charset="0"/>
                <a:cs typeface="Arial" pitchFamily="34" charset="0"/>
              </a:rPr>
              <a:t>Wentz</a:t>
            </a:r>
            <a:r>
              <a:rPr lang="ru-RU" dirty="0">
                <a:latin typeface="Arial" pitchFamily="34" charset="0"/>
                <a:cs typeface="Arial" pitchFamily="34" charset="0"/>
              </a:rPr>
              <a:t>, 2012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]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14285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Итоговые расчетные значения ошибки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восстановления модуля вектора скорости ветра: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38914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38915" name="CorelPhotoPaint.Image.7" r:id="rId4" imgW="5476190" imgH="38085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14285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Итоговые расчетные значения ошибки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восстановления модуля вектора скорости ветра: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938660"/>
          <a:ext cx="8644000" cy="220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6082"/>
                <a:gridCol w="1428760"/>
                <a:gridCol w="1500198"/>
                <a:gridCol w="1500198"/>
                <a:gridCol w="1428762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Модель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Частота, ГГц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10,65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[Трохимовский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Ю.Г., 1997]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0,395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(0,801)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0,188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(0,607)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0,456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(0,892)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0,551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(0,99)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Meissner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&amp;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Wentz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, 2012]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0,228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(0,544)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0,134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(0,517)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0,342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(0,846)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0,275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(0,738)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10242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10243" name="CorelPhotoPaint.Image.7" r:id="rId4" imgW="5476190" imgH="38085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3108" y="2714620"/>
            <a:ext cx="4988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0334" y="4572008"/>
            <a:ext cx="639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Работа выполнена при поддержке гранта РФФИ №15-05-08401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3074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3075" name="CorelPhotoPaint.Image.7" r:id="rId4" imgW="5476190" imgH="380852" progId="">
              <p:embed/>
            </p:oleObj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611313"/>
          <a:ext cx="8501124" cy="13176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46"/>
                <a:gridCol w="2428892"/>
                <a:gridCol w="2500330"/>
                <a:gridCol w="2357456"/>
              </a:tblGrid>
              <a:tr h="42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Частота, ГГц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Поляризация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Чувствительность в элементе разрешения, К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Г, В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0,0382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10,6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Г, В, ±45°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0,1765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18,7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Г, В, ±45°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0,3925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36,0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Г, В, ±45°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0,2872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709" y="71414"/>
            <a:ext cx="207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Входные данные: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063" y="1202280"/>
            <a:ext cx="514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Параметры радиометрических приемников: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138446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Угол встречи с Землей: 53,1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 надира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Азимутальный угол: определяется условиями реализации КЭ, известен с точностью ±20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относительно направления ветрового потока.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4. Температура поверхности океана (ТПО): известна с точностью ±1 К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5. Соленость водной среды: известна с точностью ±1 ‰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7. Параметры атмосферы: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профиль температуры задается значениями температур для 5 слоев, 	с точностью ±2 К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профиль влажности задается значениями влажности для 8 слоев, с 	точностью ±15 %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4098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4099" name="CorelPhotoPaint.Image.7" r:id="rId4" imgW="5476190" imgH="380852" progId="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571604" y="800085"/>
          <a:ext cx="6013450" cy="485775"/>
        </p:xfrm>
        <a:graphic>
          <a:graphicData uri="http://schemas.openxmlformats.org/presentationml/2006/ole">
            <p:oleObj spid="_x0000_s4102" name="Equation" r:id="rId5" imgW="3771720" imgH="30456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42966" y="1214422"/>
          <a:ext cx="8001000" cy="568325"/>
        </p:xfrm>
        <a:graphic>
          <a:graphicData uri="http://schemas.openxmlformats.org/presentationml/2006/ole">
            <p:oleObj spid="_x0000_s4103" name="Equation" r:id="rId6" imgW="5003640" imgH="355320" progId="Equation.DSMT4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035192" y="1714488"/>
          <a:ext cx="4965700" cy="528637"/>
        </p:xfrm>
        <a:graphic>
          <a:graphicData uri="http://schemas.openxmlformats.org/presentationml/2006/ole">
            <p:oleObj spid="_x0000_s4104" name="Equation" r:id="rId7" imgW="3098520" imgH="330120" progId="Equation.DSMT4">
              <p:embed/>
            </p:oleObj>
          </a:graphicData>
        </a:graphic>
      </p:graphicFrame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5" name="Object 9"/>
          <p:cNvGraphicFramePr>
            <a:graphicFrameLocks/>
          </p:cNvGraphicFramePr>
          <p:nvPr/>
        </p:nvGraphicFramePr>
        <p:xfrm>
          <a:off x="1714480" y="2214554"/>
          <a:ext cx="5619750" cy="2790825"/>
        </p:xfrm>
        <a:graphic>
          <a:graphicData uri="http://schemas.openxmlformats.org/presentationml/2006/ole">
            <p:oleObj spid="_x0000_s4105" name="Plot" r:id="rId8" imgW="13341096" imgH="6537046" progId="Grapher.Document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643042" y="5005405"/>
          <a:ext cx="5743575" cy="852487"/>
        </p:xfrm>
        <a:graphic>
          <a:graphicData uri="http://schemas.openxmlformats.org/presentationml/2006/ole">
            <p:oleObj spid="_x0000_s4107" name="Equation" r:id="rId9" imgW="3593880" imgH="533160" progId="Equation.DSMT4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198706" y="5818208"/>
          <a:ext cx="4945062" cy="468312"/>
        </p:xfrm>
        <a:graphic>
          <a:graphicData uri="http://schemas.openxmlformats.org/presentationml/2006/ole">
            <p:oleObj spid="_x0000_s4109" name="Equation" r:id="rId10" imgW="3085920" imgH="29196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2844" y="109815"/>
            <a:ext cx="329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Теоретическое обоснование: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5122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5123" name="CorelPhotoPaint.Image.7" r:id="rId4" imgW="5476190" imgH="38085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391" y="38377"/>
            <a:ext cx="273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Привлекаемые модели: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15764"/>
            <a:ext cx="850112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Модель излучения системы «океан-атмосфера»  №1:</a:t>
            </a:r>
          </a:p>
          <a:p>
            <a:pPr algn="just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Трохимовский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Ю.Г. Модель радиотеплового излучения взволнованной морской поверхности // Исследование Земли из космоса. 1997. № 1. С. 39–49.</a:t>
            </a: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Параметры модели: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скорость и направление ветра, профили температуры и влажности атмосферы, ТПО, соленость водной среды, частота излучения,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надирный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и азимутальный углы.</a:t>
            </a: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Спектр ветровых волн: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Elfouhaily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Т.,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Chapron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В.,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Katsaros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К.,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Vandemark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D. A unified directional spectrum for long and short wind-driven waves // J. Geophysical Research. 1997. V. 102. P. 15.781–15.796.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Модель излучения атмосферы: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Rosenkranz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P.W. Water vapor microwave continuum absorption: A comparison of measurements and models // Radio Sci. 1998. V. 33. № 4. P. 919–928.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Модель излучения системы «океан-атмосфера»  №2: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Meissner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Th., Wentz F.J. The emissivity of the ocean surface between 6 and 90 GHz over a large range of wind speeds and Earth incident angles // IEEE Trans.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Geoscience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Remote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Sensing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2012. V. 50. N. 8. P. 3004–3026.]</a:t>
            </a: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Параметры модели: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скорость и направление ветра, интегральное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паросодержание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интенсивность осадков,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водозапас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облаков, ТПО, соленость водной среды, частота излучения,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надирный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и азимутальный углы.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6146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6147" name="CorelPhotoPaint.Image.7" r:id="rId4" imgW="5476190" imgH="380852" progId="">
              <p:embed/>
            </p:oleObj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8" name="Object 4"/>
          <p:cNvGraphicFramePr>
            <a:graphicFrameLocks/>
          </p:cNvGraphicFramePr>
          <p:nvPr/>
        </p:nvGraphicFramePr>
        <p:xfrm>
          <a:off x="857224" y="642918"/>
          <a:ext cx="7416800" cy="3482975"/>
        </p:xfrm>
        <a:graphic>
          <a:graphicData uri="http://schemas.openxmlformats.org/presentationml/2006/ole">
            <p:oleObj spid="_x0000_s6148" name="Plot" r:id="rId5" imgW="14741042" imgH="6961327" progId="Grapher.Document">
              <p:embed/>
            </p:oleObj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4356652"/>
          <a:ext cx="8715439" cy="17869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57456"/>
                <a:gridCol w="1500198"/>
                <a:gridCol w="1714512"/>
                <a:gridCol w="1643074"/>
                <a:gridCol w="1500199"/>
              </a:tblGrid>
              <a:tr h="4027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Тип модели</a:t>
                      </a:r>
                      <a:endParaRPr lang="ru-RU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Частота, ГГц</a:t>
                      </a:r>
                      <a:endParaRPr lang="ru-RU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6,8</a:t>
                      </a:r>
                      <a:endParaRPr lang="ru-RU" sz="14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10,65</a:t>
                      </a:r>
                      <a:endParaRPr lang="ru-RU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18,7</a:t>
                      </a:r>
                      <a:endParaRPr lang="ru-RU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36,0</a:t>
                      </a:r>
                      <a:endParaRPr lang="ru-RU" sz="14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[Трохимовский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Ю.Г., 1997]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0,191÷0,558 0,358 К/(м/с)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0,266÷0,791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0,497 К/(м/с)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0,383÷1,147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0,736 К/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м/с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4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0,482÷1,423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0,919 К/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м/с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4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1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[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Meissner&amp;Wentz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2012]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317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÷0,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973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0,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507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К/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м/с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4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456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÷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104</a:t>
                      </a:r>
                      <a:endParaRPr lang="ru-RU" sz="14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626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К/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м/с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4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453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÷1,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332</a:t>
                      </a:r>
                      <a:endParaRPr lang="ru-RU" sz="14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834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К/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м/с</a:t>
                      </a:r>
                      <a:r>
                        <a:rPr lang="en-US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4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</a:t>
                      </a:r>
                      <a:r>
                        <a:rPr lang="en-US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554</a:t>
                      </a: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÷1,</a:t>
                      </a:r>
                      <a:r>
                        <a:rPr lang="en-US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674</a:t>
                      </a:r>
                      <a:endParaRPr lang="ru-RU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</a:t>
                      </a:r>
                      <a:r>
                        <a:rPr lang="en-US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988</a:t>
                      </a: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К/</a:t>
                      </a:r>
                      <a:r>
                        <a:rPr lang="en-US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м/с</a:t>
                      </a:r>
                      <a:r>
                        <a:rPr lang="en-US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391" y="38377"/>
            <a:ext cx="558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Чувствительность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к вариациям скорости ветра: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7170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7171" name="CorelPhotoPaint.Image.7" r:id="rId4" imgW="5476190" imgH="380852" progId="">
              <p:embed/>
            </p:oleObj>
          </a:graphicData>
        </a:graphic>
      </p:graphicFrame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2" name="Object 4"/>
          <p:cNvGraphicFramePr>
            <a:graphicFrameLocks/>
          </p:cNvGraphicFramePr>
          <p:nvPr/>
        </p:nvGraphicFramePr>
        <p:xfrm>
          <a:off x="271493" y="1385900"/>
          <a:ext cx="8658225" cy="3900488"/>
        </p:xfrm>
        <a:graphic>
          <a:graphicData uri="http://schemas.openxmlformats.org/presentationml/2006/ole">
            <p:oleObj spid="_x0000_s7172" name="Plot" r:id="rId5" imgW="14388998" imgH="6544361" progId="Grapher.Document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656" y="71414"/>
            <a:ext cx="655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Влияние чувствительности радиометрических приемников: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987966"/>
            <a:ext cx="285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Трохимовский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Ю.Г., 1997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987966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Meissner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Wentz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8194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8195" name="CorelPhotoPaint.Image.7" r:id="rId4" imgW="5476190" imgH="380852" progId="">
              <p:embed/>
            </p:oleObj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8" name="Object 6"/>
          <p:cNvGraphicFramePr>
            <a:graphicFrameLocks/>
          </p:cNvGraphicFramePr>
          <p:nvPr/>
        </p:nvGraphicFramePr>
        <p:xfrm>
          <a:off x="1584346" y="777875"/>
          <a:ext cx="5988050" cy="2579687"/>
        </p:xfrm>
        <a:graphic>
          <a:graphicData uri="http://schemas.openxmlformats.org/presentationml/2006/ole">
            <p:oleObj spid="_x0000_s8198" name="Plot" r:id="rId5" imgW="14842541" imgH="6508699" progId="Grapher.Document">
              <p:embed/>
            </p:oleObj>
          </a:graphicData>
        </a:graphic>
      </p:graphicFrame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200" name="Object 8"/>
          <p:cNvGraphicFramePr>
            <a:graphicFrameLocks/>
          </p:cNvGraphicFramePr>
          <p:nvPr/>
        </p:nvGraphicFramePr>
        <p:xfrm>
          <a:off x="1643042" y="3778270"/>
          <a:ext cx="5902325" cy="2579688"/>
        </p:xfrm>
        <a:graphic>
          <a:graphicData uri="http://schemas.openxmlformats.org/presentationml/2006/ole">
            <p:oleObj spid="_x0000_s8200" name="Plot" r:id="rId6" imgW="14842541" imgH="6508699" progId="Grapher.Document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9656" y="71414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Влияние ТПО: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345024"/>
            <a:ext cx="285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Трохимовский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Ю.Г., 1997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3429000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Meissner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Wentz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Grp="1" noChangeAspect="1"/>
          </p:cNvGraphicFramePr>
          <p:nvPr/>
        </p:nvGraphicFramePr>
        <p:xfrm>
          <a:off x="1922463" y="6429375"/>
          <a:ext cx="838200" cy="334963"/>
        </p:xfrm>
        <a:graphic>
          <a:graphicData uri="http://schemas.openxmlformats.org/presentationml/2006/ole">
            <p:oleObj spid="_x0000_s23554" name="CorelPhotoPaint.Image.7" r:id="rId3" imgW="1066667" imgH="428345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/>
        </p:nvGraphicFramePr>
        <p:xfrm>
          <a:off x="2786063" y="6448425"/>
          <a:ext cx="4572000" cy="315913"/>
        </p:xfrm>
        <a:graphic>
          <a:graphicData uri="http://schemas.openxmlformats.org/presentationml/2006/ole">
            <p:oleObj spid="_x0000_s23555" name="CorelPhotoPaint.Image.7" r:id="rId4" imgW="5476190" imgH="38085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656" y="71414"/>
            <a:ext cx="2349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Влияние солености: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6" name="Object 4"/>
          <p:cNvGraphicFramePr>
            <a:graphicFrameLocks/>
          </p:cNvGraphicFramePr>
          <p:nvPr/>
        </p:nvGraphicFramePr>
        <p:xfrm>
          <a:off x="1571604" y="733425"/>
          <a:ext cx="6000792" cy="2624137"/>
        </p:xfrm>
        <a:graphic>
          <a:graphicData uri="http://schemas.openxmlformats.org/presentationml/2006/ole">
            <p:oleObj spid="_x0000_s23556" name="Plot" r:id="rId5" imgW="15067483" imgH="6508699" progId="Grapher.Document">
              <p:embed/>
            </p:oleObj>
          </a:graphicData>
        </a:graphic>
      </p:graphicFrame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8" name="Object 6"/>
          <p:cNvGraphicFramePr>
            <a:graphicFrameLocks/>
          </p:cNvGraphicFramePr>
          <p:nvPr/>
        </p:nvGraphicFramePr>
        <p:xfrm>
          <a:off x="1643042" y="3786188"/>
          <a:ext cx="5938838" cy="2579687"/>
        </p:xfrm>
        <a:graphic>
          <a:graphicData uri="http://schemas.openxmlformats.org/presentationml/2006/ole">
            <p:oleObj spid="_x0000_s23558" name="Plot" r:id="rId6" imgW="14926666" imgH="6508699" progId="Grapher.Document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6116" y="345024"/>
            <a:ext cx="285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Трохимовский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Ю.Г., 1997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3429000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Meissner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Wentz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1189</Words>
  <Application>Microsoft Office PowerPoint</Application>
  <PresentationFormat>Экран (4:3)</PresentationFormat>
  <Paragraphs>505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CorelPhotoPaint.Image.7</vt:lpstr>
      <vt:lpstr>Equation</vt:lpstr>
      <vt:lpstr>Plot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Ilya</cp:lastModifiedBy>
  <cp:revision>142</cp:revision>
  <dcterms:created xsi:type="dcterms:W3CDTF">2017-10-31T11:27:18Z</dcterms:created>
  <dcterms:modified xsi:type="dcterms:W3CDTF">2017-11-14T15:46:03Z</dcterms:modified>
</cp:coreProperties>
</file>